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93" r:id="rId3"/>
    <p:sldId id="294" r:id="rId4"/>
    <p:sldId id="291" r:id="rId5"/>
    <p:sldId id="292" r:id="rId6"/>
    <p:sldId id="257" r:id="rId7"/>
    <p:sldId id="259" r:id="rId8"/>
    <p:sldId id="296" r:id="rId9"/>
    <p:sldId id="297" r:id="rId10"/>
    <p:sldId id="298" r:id="rId11"/>
    <p:sldId id="299" r:id="rId12"/>
    <p:sldId id="287" r:id="rId13"/>
    <p:sldId id="263" r:id="rId14"/>
    <p:sldId id="262" r:id="rId15"/>
    <p:sldId id="307" r:id="rId16"/>
    <p:sldId id="305" r:id="rId17"/>
    <p:sldId id="289" r:id="rId18"/>
    <p:sldId id="295" r:id="rId19"/>
    <p:sldId id="308" r:id="rId20"/>
    <p:sldId id="309" r:id="rId21"/>
    <p:sldId id="300" r:id="rId22"/>
    <p:sldId id="303" r:id="rId23"/>
    <p:sldId id="310" r:id="rId24"/>
    <p:sldId id="301" r:id="rId25"/>
    <p:sldId id="311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FFDB3A2-BB1F-4D49-8C94-95363A1E1AA0}">
  <a:tblStyle styleId="{AFFDB3A2-BB1F-4D49-8C94-95363A1E1A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81"/>
  </p:normalViewPr>
  <p:slideViewPr>
    <p:cSldViewPr snapToGrid="0" snapToObjects="1">
      <p:cViewPr varScale="1">
        <p:scale>
          <a:sx n="91" d="100"/>
          <a:sy n="91" d="100"/>
        </p:scale>
        <p:origin x="-61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918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92045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5999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1690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5349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8501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83929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98330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3814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×"/>
              <a:defRPr/>
            </a:lvl1pPr>
            <a:lvl2pPr lvl="1">
              <a:spcBef>
                <a:spcPts val="0"/>
              </a:spcBef>
              <a:buSzPts val="1800"/>
              <a:buChar char="×"/>
              <a:defRPr/>
            </a:lvl2pPr>
            <a:lvl3pPr lvl="2">
              <a:spcBef>
                <a:spcPts val="0"/>
              </a:spcBef>
              <a:buSzPts val="1800"/>
              <a:buChar char="×"/>
              <a:defRPr/>
            </a:lvl3pPr>
            <a:lvl4pPr lvl="3">
              <a:spcBef>
                <a:spcPts val="0"/>
              </a:spcBef>
              <a:buSzPts val="1800"/>
              <a:buChar char="×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600"/>
              <a:buChar char="×"/>
              <a:defRPr sz="1600"/>
            </a:lvl1pPr>
            <a:lvl2pPr lvl="1">
              <a:spcBef>
                <a:spcPts val="0"/>
              </a:spcBef>
              <a:buSzPts val="1600"/>
              <a:buChar char="×"/>
              <a:defRPr sz="1600"/>
            </a:lvl2pPr>
            <a:lvl3pPr lvl="2">
              <a:spcBef>
                <a:spcPts val="0"/>
              </a:spcBef>
              <a:buSzPts val="1600"/>
              <a:buChar char="×"/>
              <a:defRPr sz="1600"/>
            </a:lvl3pPr>
            <a:lvl4pPr lvl="3">
              <a:spcBef>
                <a:spcPts val="0"/>
              </a:spcBef>
              <a:buSzPts val="1600"/>
              <a:buChar char="×"/>
              <a:defRPr sz="1600"/>
            </a:lvl4pPr>
            <a:lvl5pPr lvl="4">
              <a:spcBef>
                <a:spcPts val="0"/>
              </a:spcBef>
              <a:buSzPts val="1600"/>
              <a:buChar char="○"/>
              <a:defRPr sz="1600"/>
            </a:lvl5pPr>
            <a:lvl6pPr lvl="5">
              <a:spcBef>
                <a:spcPts val="0"/>
              </a:spcBef>
              <a:buSzPts val="1600"/>
              <a:buChar char="■"/>
              <a:defRPr sz="1600"/>
            </a:lvl6pPr>
            <a:lvl7pPr lvl="6">
              <a:spcBef>
                <a:spcPts val="0"/>
              </a:spcBef>
              <a:buSzPts val="1600"/>
              <a:buChar char="●"/>
              <a:defRPr sz="1600"/>
            </a:lvl7pPr>
            <a:lvl8pPr lvl="7">
              <a:spcBef>
                <a:spcPts val="0"/>
              </a:spcBef>
              <a:buSzPts val="1600"/>
              <a:buChar char="○"/>
              <a:defRPr sz="1600"/>
            </a:lvl8pPr>
            <a:lvl9pPr lvl="8">
              <a:spcBef>
                <a:spcPts val="0"/>
              </a:spcBef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4800"/>
              <a:buNone/>
              <a:defRPr/>
            </a:lvl1pPr>
            <a:lvl2pPr lvl="1" rtl="0">
              <a:spcBef>
                <a:spcPts val="0"/>
              </a:spcBef>
              <a:buSzPts val="4800"/>
              <a:buNone/>
              <a:defRPr/>
            </a:lvl2pPr>
            <a:lvl3pPr lvl="2" rtl="0">
              <a:spcBef>
                <a:spcPts val="0"/>
              </a:spcBef>
              <a:buSzPts val="4800"/>
              <a:buNone/>
              <a:defRPr/>
            </a:lvl3pPr>
            <a:lvl4pPr lvl="3" rtl="0">
              <a:spcBef>
                <a:spcPts val="0"/>
              </a:spcBef>
              <a:buSzPts val="4800"/>
              <a:buNone/>
              <a:defRPr/>
            </a:lvl4pPr>
            <a:lvl5pPr lvl="4" rtl="0">
              <a:spcBef>
                <a:spcPts val="0"/>
              </a:spcBef>
              <a:buSzPts val="4800"/>
              <a:buNone/>
              <a:defRPr/>
            </a:lvl5pPr>
            <a:lvl6pPr lvl="5" rtl="0">
              <a:spcBef>
                <a:spcPts val="0"/>
              </a:spcBef>
              <a:buSzPts val="4800"/>
              <a:buNone/>
              <a:defRPr/>
            </a:lvl6pPr>
            <a:lvl7pPr lvl="6" rtl="0">
              <a:spcBef>
                <a:spcPts val="0"/>
              </a:spcBef>
              <a:buSzPts val="4800"/>
              <a:buNone/>
              <a:defRPr/>
            </a:lvl7pPr>
            <a:lvl8pPr lvl="7" rtl="0">
              <a:spcBef>
                <a:spcPts val="0"/>
              </a:spcBef>
              <a:buSzPts val="4800"/>
              <a:buNone/>
              <a:defRPr/>
            </a:lvl8pPr>
            <a:lvl9pPr lvl="8" rtl="0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×"/>
              <a:defRPr sz="1200"/>
            </a:lvl1pPr>
            <a:lvl2pPr lvl="1" rtl="0">
              <a:spcBef>
                <a:spcPts val="0"/>
              </a:spcBef>
              <a:buSzPts val="1200"/>
              <a:buChar char="×"/>
              <a:defRPr sz="1200"/>
            </a:lvl2pPr>
            <a:lvl3pPr lvl="2" rtl="0">
              <a:spcBef>
                <a:spcPts val="0"/>
              </a:spcBef>
              <a:buSzPts val="1200"/>
              <a:buChar char="×"/>
              <a:defRPr sz="1200"/>
            </a:lvl3pPr>
            <a:lvl4pPr lvl="3" rtl="0">
              <a:spcBef>
                <a:spcPts val="0"/>
              </a:spcBef>
              <a:buSzPts val="1200"/>
              <a:buChar char="×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/>
            </a:lvl1pPr>
            <a:lvl2pPr lvl="1">
              <a:spcBef>
                <a:spcPts val="0"/>
              </a:spcBef>
              <a:buSzPts val="4800"/>
              <a:buNone/>
              <a:defRPr/>
            </a:lvl2pPr>
            <a:lvl3pPr lvl="2">
              <a:spcBef>
                <a:spcPts val="0"/>
              </a:spcBef>
              <a:buSzPts val="4800"/>
              <a:buNone/>
              <a:defRPr/>
            </a:lvl3pPr>
            <a:lvl4pPr lvl="3">
              <a:spcBef>
                <a:spcPts val="0"/>
              </a:spcBef>
              <a:buSzPts val="4800"/>
              <a:buNone/>
              <a:defRPr/>
            </a:lvl4pPr>
            <a:lvl5pPr lvl="4">
              <a:spcBef>
                <a:spcPts val="0"/>
              </a:spcBef>
              <a:buSzPts val="4800"/>
              <a:buNone/>
              <a:defRPr/>
            </a:lvl5pPr>
            <a:lvl6pPr lvl="5">
              <a:spcBef>
                <a:spcPts val="0"/>
              </a:spcBef>
              <a:buSzPts val="4800"/>
              <a:buNone/>
              <a:defRPr/>
            </a:lvl6pPr>
            <a:lvl7pPr lvl="6">
              <a:spcBef>
                <a:spcPts val="0"/>
              </a:spcBef>
              <a:buSzPts val="4800"/>
              <a:buNone/>
              <a:defRPr/>
            </a:lvl7pPr>
            <a:lvl8pPr lvl="7">
              <a:spcBef>
                <a:spcPts val="0"/>
              </a:spcBef>
              <a:buSzPts val="4800"/>
              <a:buNone/>
              <a:defRPr/>
            </a:lvl8pPr>
            <a:lvl9pPr lvl="8">
              <a:spcBef>
                <a:spcPts val="0"/>
              </a:spcBef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 algn="ctr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graphicburger.com/?s=watercolor" TargetMode="Externa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Twitter Sentiment Analysis with News &amp; Weather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898" y="92551"/>
            <a:ext cx="1669002" cy="1132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97" b="9596"/>
          <a:stretch/>
        </p:blipFill>
        <p:spPr>
          <a:xfrm>
            <a:off x="216532" y="1463088"/>
            <a:ext cx="2068830" cy="15074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5362" y="1225118"/>
            <a:ext cx="4343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Mimic </a:t>
            </a:r>
            <a:r>
              <a:rPr lang="en-US" sz="3600" dirty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Twitter search </a:t>
            </a:r>
            <a:r>
              <a:rPr lang="en-US" sz="3600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</a:rPr>
              <a:t>through browser </a:t>
            </a:r>
            <a:endParaRPr lang="en-US" sz="3600" dirty="0">
              <a:solidFill>
                <a:srgbClr val="FFC000"/>
              </a:solidFill>
              <a:latin typeface="Lato Hairline"/>
              <a:ea typeface="Lato Hairline"/>
              <a:cs typeface="Lato Hairline"/>
            </a:endParaRPr>
          </a:p>
        </p:txBody>
      </p:sp>
      <p:pic>
        <p:nvPicPr>
          <p:cNvPr id="6" name="Picture 5" descr="Screen Shot 2017-12-08 at 6.02.57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546" y="3118678"/>
            <a:ext cx="4548022" cy="1754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9737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pic>
        <p:nvPicPr>
          <p:cNvPr id="10" name="Picture 3" descr="C:\Users\Dhavala\AppData\Local\Microsoft\Windows\INetCache\IE\GF9N4PFT\sivvus-weather-symbols-2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890" y="85725"/>
            <a:ext cx="1383030" cy="1460534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96742" y="936041"/>
            <a:ext cx="5220091" cy="373761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17800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3" y="1857173"/>
            <a:ext cx="3537857" cy="251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274" y="2104622"/>
            <a:ext cx="1752600" cy="1752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New-York-Times-logo-630x19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2" y="-28777"/>
            <a:ext cx="6000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842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You can also split your content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pic>
        <p:nvPicPr>
          <p:cNvPr id="8" name="Picture 7" descr="nyt-api galler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2" y="216830"/>
            <a:ext cx="6507125" cy="4110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445196" y="1698662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Data Cleaning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14</a:t>
            </a:fld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3730" y="2387651"/>
            <a:ext cx="2540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sp>
        <p:nvSpPr>
          <p:cNvPr id="12" name="Rectangle 11"/>
          <p:cNvSpPr/>
          <p:nvPr/>
        </p:nvSpPr>
        <p:spPr>
          <a:xfrm>
            <a:off x="643224" y="906303"/>
            <a:ext cx="2901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Lato Hairline"/>
                <a:ea typeface="Lato Hairline"/>
                <a:cs typeface="Lato Hairline"/>
                <a:sym typeface="Lato Hairline"/>
              </a:rPr>
              <a:t>!*@#$&amp;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98137" y="3102828"/>
            <a:ext cx="20201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Lato Hairline"/>
                <a:ea typeface="Lato Hairline"/>
                <a:cs typeface="Lato Hairline"/>
                <a:sym typeface="Lato Hairline"/>
              </a:rPr>
              <a:t>http://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9666" y="2371012"/>
            <a:ext cx="38988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Date Formatting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54780" y="623533"/>
            <a:ext cx="32319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JSON &gt; CSV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20" name="&quot;No&quot; Symbol 19"/>
          <p:cNvSpPr/>
          <p:nvPr/>
        </p:nvSpPr>
        <p:spPr>
          <a:xfrm>
            <a:off x="438324" y="906303"/>
            <a:ext cx="3311556" cy="1099304"/>
          </a:xfrm>
          <a:prstGeom prst="noSmoking">
            <a:avLst/>
          </a:prstGeom>
          <a:gradFill>
            <a:gsLst>
              <a:gs pos="0">
                <a:schemeClr val="accent1">
                  <a:lumMod val="0"/>
                  <a:lumOff val="100000"/>
                  <a:alpha val="38000"/>
                </a:schemeClr>
              </a:gs>
              <a:gs pos="23000">
                <a:schemeClr val="accent1">
                  <a:lumMod val="0"/>
                  <a:lumOff val="100000"/>
                  <a:alpha val="25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/>
          <p:cNvSpPr/>
          <p:nvPr/>
        </p:nvSpPr>
        <p:spPr>
          <a:xfrm>
            <a:off x="3584807" y="3102828"/>
            <a:ext cx="2666826" cy="1099304"/>
          </a:xfrm>
          <a:prstGeom prst="noSmoking">
            <a:avLst/>
          </a:prstGeom>
          <a:gradFill>
            <a:gsLst>
              <a:gs pos="0">
                <a:schemeClr val="accent1">
                  <a:lumMod val="0"/>
                  <a:lumOff val="100000"/>
                  <a:alpha val="38000"/>
                </a:schemeClr>
              </a:gs>
              <a:gs pos="23000">
                <a:schemeClr val="accent1">
                  <a:lumMod val="0"/>
                  <a:lumOff val="100000"/>
                  <a:alpha val="25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07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524800" y="2912402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Data Processing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170572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235808" y="684776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accent1"/>
                </a:solidFill>
              </a:rPr>
              <a:t>Python Pandas</a:t>
            </a:r>
            <a:endParaRPr lang="en" b="1" dirty="0">
              <a:solidFill>
                <a:schemeClr val="accent1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  <p:pic>
        <p:nvPicPr>
          <p:cNvPr id="6" name="Picture 2" descr="C:\Users\Dhavala\AppData\Local\Microsoft\Windows\INetCache\IE\H53DP9HR\panda4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1727" y="1542176"/>
            <a:ext cx="1677557" cy="1843469"/>
          </a:xfrm>
          <a:prstGeom prst="rect">
            <a:avLst/>
          </a:prstGeom>
          <a:noFill/>
        </p:spPr>
      </p:pic>
      <p:sp>
        <p:nvSpPr>
          <p:cNvPr id="5" name="Shape 320"/>
          <p:cNvSpPr/>
          <p:nvPr/>
        </p:nvSpPr>
        <p:spPr>
          <a:xfrm>
            <a:off x="194792" y="3897121"/>
            <a:ext cx="1037167" cy="110605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21"/>
          <p:cNvSpPr/>
          <p:nvPr/>
        </p:nvSpPr>
        <p:spPr>
          <a:xfrm>
            <a:off x="1231959" y="3897122"/>
            <a:ext cx="1350758" cy="11701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35808" y="1967931"/>
            <a:ext cx="57246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  <a:sym typeface="Lato Hairline"/>
              </a:rPr>
              <a:t>SentimentIntensityAnalyzer</a:t>
            </a:r>
          </a:p>
          <a:p>
            <a:r>
              <a:rPr lang="en-US" sz="3600" b="1" dirty="0" smtClean="0">
                <a:solidFill>
                  <a:srgbClr val="FFC000"/>
                </a:solidFill>
                <a:latin typeface="Lato Hairline"/>
                <a:ea typeface="Lato Hairline"/>
                <a:cs typeface="Lato Hairline"/>
                <a:sym typeface="Lato Hairline"/>
              </a:rPr>
              <a:t>TextBlob</a:t>
            </a:r>
          </a:p>
        </p:txBody>
      </p:sp>
    </p:spTree>
    <p:extLst>
      <p:ext uri="{BB962C8B-B14F-4D97-AF65-F5344CB8AC3E}">
        <p14:creationId xmlns:p14="http://schemas.microsoft.com/office/powerpoint/2010/main" xmlns="" val="191431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buNone/>
              </a:pPr>
              <a:t>18</a:t>
            </a:fld>
            <a:endParaRPr lang="en"/>
          </a:p>
        </p:txBody>
      </p:sp>
      <p:pic>
        <p:nvPicPr>
          <p:cNvPr id="7" name="Picture 6" descr="Untitled 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103"/>
            <a:ext cx="9144000" cy="3227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6000" i="0" dirty="0" smtClean="0">
                <a:latin typeface="Lato Hairline"/>
                <a:ea typeface="Lato Hairline"/>
                <a:cs typeface="Lato Hairline"/>
                <a:sym typeface="Lato Hairline"/>
              </a:rPr>
              <a:t>Results</a:t>
            </a:r>
            <a:endParaRPr lang="en-US" sz="6000" i="0" dirty="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marL="0" lvl="0" indent="0" algn="ctr">
                <a:spcBef>
                  <a:spcPts val="0"/>
                </a:spcBef>
                <a:buNone/>
              </a:pPr>
              <a:t>19</a:t>
            </a:fld>
            <a:endParaRPr lang="en"/>
          </a:p>
        </p:txBody>
      </p:sp>
      <p:sp>
        <p:nvSpPr>
          <p:cNvPr id="4" name="Shape 329"/>
          <p:cNvSpPr/>
          <p:nvPr/>
        </p:nvSpPr>
        <p:spPr>
          <a:xfrm>
            <a:off x="4569374" y="1677903"/>
            <a:ext cx="553563" cy="46082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/>
              <a:solidFill>
                <a:schemeClr val="accent5">
                  <a:tint val="50000"/>
                  <a:satMod val="180000"/>
                </a:schemeClr>
              </a:solidFill>
            </a:endParaRPr>
          </a:p>
        </p:txBody>
      </p:sp>
      <p:sp>
        <p:nvSpPr>
          <p:cNvPr id="5" name="Shape 330"/>
          <p:cNvSpPr/>
          <p:nvPr/>
        </p:nvSpPr>
        <p:spPr>
          <a:xfrm>
            <a:off x="4570103" y="639213"/>
            <a:ext cx="552834" cy="46082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/>
              <a:solidFill>
                <a:schemeClr val="accent5">
                  <a:tint val="50000"/>
                  <a:satMod val="180000"/>
                </a:schemeClr>
              </a:solidFill>
            </a:endParaRPr>
          </a:p>
        </p:txBody>
      </p:sp>
      <p:sp>
        <p:nvSpPr>
          <p:cNvPr id="6" name="Shape 331"/>
          <p:cNvSpPr/>
          <p:nvPr/>
        </p:nvSpPr>
        <p:spPr>
          <a:xfrm>
            <a:off x="5445590" y="1215829"/>
            <a:ext cx="532794" cy="527831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/>
              <a:solidFill>
                <a:schemeClr val="accent5">
                  <a:tint val="50000"/>
                  <a:satMod val="180000"/>
                </a:schemeClr>
              </a:solidFill>
            </a:endParaRPr>
          </a:p>
        </p:txBody>
      </p:sp>
      <p:sp>
        <p:nvSpPr>
          <p:cNvPr id="7" name="Shape 339"/>
          <p:cNvSpPr/>
          <p:nvPr/>
        </p:nvSpPr>
        <p:spPr>
          <a:xfrm>
            <a:off x="5978384" y="2759397"/>
            <a:ext cx="469289" cy="423700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/>
              <a:solidFill>
                <a:schemeClr val="accent5">
                  <a:tint val="50000"/>
                  <a:satMod val="180000"/>
                </a:schemeClr>
              </a:solidFill>
            </a:endParaRPr>
          </a:p>
        </p:txBody>
      </p:sp>
      <p:sp>
        <p:nvSpPr>
          <p:cNvPr id="8" name="Shape 340"/>
          <p:cNvSpPr/>
          <p:nvPr/>
        </p:nvSpPr>
        <p:spPr>
          <a:xfrm>
            <a:off x="5902260" y="2138730"/>
            <a:ext cx="545413" cy="465397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/>
              <a:solidFill>
                <a:schemeClr val="accent5">
                  <a:tint val="50000"/>
                  <a:satMod val="180000"/>
                </a:schemeClr>
              </a:solidFill>
            </a:endParaRPr>
          </a:p>
        </p:txBody>
      </p:sp>
      <p:sp>
        <p:nvSpPr>
          <p:cNvPr id="9" name="Shape 105"/>
          <p:cNvSpPr/>
          <p:nvPr/>
        </p:nvSpPr>
        <p:spPr>
          <a:xfrm>
            <a:off x="3422238" y="1677903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Shape 106"/>
          <p:cNvSpPr/>
          <p:nvPr/>
        </p:nvSpPr>
        <p:spPr>
          <a:xfrm rot="2487341">
            <a:off x="5152860" y="3194239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>
                <a:spcBef>
                  <a:spcPts val="0"/>
                </a:spcBef>
                <a:buNone/>
              </a:pPr>
              <a:t>2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30717" y="914400"/>
            <a:ext cx="5565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Sowmya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Vijayakumar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014" y="317862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Dhavala</a:t>
            </a:r>
          </a:p>
          <a:p>
            <a:pPr algn="ctr">
              <a:buClr>
                <a:srgbClr val="B7B7B7"/>
              </a:buClr>
              <a:buSzPts val="1800"/>
            </a:pPr>
            <a:r>
              <a:rPr lang="en-US" sz="3200" b="1" dirty="0" smtClean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Manjunatha</a:t>
            </a:r>
            <a:endParaRPr lang="en" sz="3200" b="1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55902" y="1991618"/>
            <a:ext cx="2434718" cy="1980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dhaval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88" y="835011"/>
            <a:ext cx="2245817" cy="2313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5555902" y="4447973"/>
            <a:ext cx="3256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B7B7B7"/>
              </a:buClr>
              <a:buSzPts val="1800"/>
            </a:pPr>
            <a:r>
              <a:rPr lang="en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Hairline"/>
              </a:rPr>
              <a:t>Stevens Institute of Technology, NJ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marL="0" lvl="0" indent="0" algn="ctr">
                <a:spcBef>
                  <a:spcPts val="0"/>
                </a:spcBef>
                <a:buNone/>
              </a:pPr>
              <a:t>20</a:t>
            </a:fld>
            <a:endParaRPr lang="en"/>
          </a:p>
        </p:txBody>
      </p:sp>
      <p:pic>
        <p:nvPicPr>
          <p:cNvPr id="5" name="Picture 4" descr="positive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89" y="996520"/>
            <a:ext cx="5980387" cy="3073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209" y="895872"/>
            <a:ext cx="6203929" cy="38202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0494" y="304151"/>
            <a:ext cx="99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</a:rPr>
              <a:t>Positive</a:t>
            </a:r>
            <a:endParaRPr lang="en-US" sz="1600" b="1" dirty="0">
              <a:solidFill>
                <a:schemeClr val="accent1"/>
              </a:solidFill>
              <a:latin typeface="Lato Hairline"/>
              <a:ea typeface="Lato Hairline"/>
              <a:cs typeface="Lato Hairline"/>
            </a:endParaRPr>
          </a:p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News</a:t>
            </a:r>
            <a:endParaRPr lang="en-US" sz="1600" b="1" dirty="0">
              <a:solidFill>
                <a:schemeClr val="accent1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3505" y="281116"/>
            <a:ext cx="99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</a:rPr>
              <a:t>Positive</a:t>
            </a:r>
          </a:p>
          <a:p>
            <a:r>
              <a:rPr lang="en-US" sz="1600" b="1" dirty="0" smtClean="0">
                <a:solidFill>
                  <a:schemeClr val="accent1"/>
                </a:solidFill>
                <a:latin typeface="Lato Hairline"/>
                <a:ea typeface="Lato Hairline"/>
                <a:cs typeface="Lato Hairline"/>
                <a:sym typeface="Lato Hairline"/>
              </a:rPr>
              <a:t>Tweets</a:t>
            </a:r>
            <a:endParaRPr lang="en-US" sz="1600" b="1" dirty="0">
              <a:solidFill>
                <a:schemeClr val="accent1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3" name="Oval 2"/>
          <p:cNvSpPr/>
          <p:nvPr/>
        </p:nvSpPr>
        <p:spPr>
          <a:xfrm>
            <a:off x="892809" y="2088776"/>
            <a:ext cx="1070462" cy="84268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/>
          <p:cNvSpPr/>
          <p:nvPr/>
        </p:nvSpPr>
        <p:spPr>
          <a:xfrm>
            <a:off x="1963271" y="381341"/>
            <a:ext cx="978408" cy="46151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524800" y="2912402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6000" dirty="0" smtClean="0">
                <a:solidFill>
                  <a:srgbClr val="FFFFFF"/>
                </a:solidFill>
              </a:rPr>
              <a:t>Looking Forward!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22</a:t>
            </a:fld>
            <a:endParaRPr lang="en" dirty="0"/>
          </a:p>
        </p:txBody>
      </p:sp>
      <p:sp>
        <p:nvSpPr>
          <p:cNvPr id="8" name="Shape 279"/>
          <p:cNvSpPr/>
          <p:nvPr/>
        </p:nvSpPr>
        <p:spPr>
          <a:xfrm>
            <a:off x="5097517" y="1018248"/>
            <a:ext cx="1145690" cy="1155976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Shape 312"/>
          <p:cNvSpPr/>
          <p:nvPr/>
        </p:nvSpPr>
        <p:spPr>
          <a:xfrm>
            <a:off x="6243207" y="2912402"/>
            <a:ext cx="375993" cy="34727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Shape 319"/>
          <p:cNvSpPr/>
          <p:nvPr/>
        </p:nvSpPr>
        <p:spPr>
          <a:xfrm>
            <a:off x="3964946" y="1464644"/>
            <a:ext cx="527450" cy="446395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chemeClr val="bg1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marL="0" lvl="0" indent="0" algn="ctr">
                <a:spcBef>
                  <a:spcPts val="0"/>
                </a:spcBef>
                <a:buNone/>
              </a:pPr>
              <a:t>23</a:t>
            </a:fld>
            <a:endParaRPr lang="en"/>
          </a:p>
        </p:txBody>
      </p:sp>
      <p:pic>
        <p:nvPicPr>
          <p:cNvPr id="1028" name="Picture 4" descr="C:\Users\Dhavala\AppData\Local\Microsoft\Windows\INetCache\IE\GF9N4PFT\Net10-More-Data-Banner[1].jpg"/>
          <p:cNvPicPr>
            <a:picLocks noChangeAspect="1" noChangeArrowheads="1"/>
          </p:cNvPicPr>
          <p:nvPr/>
        </p:nvPicPr>
        <p:blipFill>
          <a:blip r:embed="rId2"/>
          <a:srcRect t="7468"/>
          <a:stretch>
            <a:fillRect/>
          </a:stretch>
        </p:blipFill>
        <p:spPr bwMode="auto">
          <a:xfrm>
            <a:off x="348157" y="220717"/>
            <a:ext cx="4716516" cy="2291255"/>
          </a:xfrm>
          <a:prstGeom prst="rect">
            <a:avLst/>
          </a:prstGeom>
          <a:noFill/>
        </p:spPr>
      </p:pic>
      <p:pic>
        <p:nvPicPr>
          <p:cNvPr id="1030" name="Picture 6" descr="C:\Users\Dhavala\AppData\Local\Microsoft\Windows\INetCache\IE\7CF4EC0J\logo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3317" y="2798351"/>
            <a:ext cx="1838022" cy="2141496"/>
          </a:xfrm>
          <a:prstGeom prst="rect">
            <a:avLst/>
          </a:prstGeom>
          <a:noFill/>
        </p:spPr>
      </p:pic>
      <p:pic>
        <p:nvPicPr>
          <p:cNvPr id="1032" name="Picture 8" descr="C:\Users\Dhavala\AppData\Local\Microsoft\Windows\INetCache\IE\H53DP9HR\1024px-USA_Flag_Map.svg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157" y="2640696"/>
            <a:ext cx="3864373" cy="24265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ctrTitle" idx="4294967295"/>
          </p:nvPr>
        </p:nvSpPr>
        <p:spPr>
          <a:xfrm>
            <a:off x="2140050" y="420414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subTitle" idx="4294967295"/>
          </p:nvPr>
        </p:nvSpPr>
        <p:spPr>
          <a:xfrm>
            <a:off x="2140050" y="1580214"/>
            <a:ext cx="4863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4294967295"/>
          </p:nvPr>
        </p:nvSpPr>
        <p:spPr>
          <a:xfrm>
            <a:off x="2140050" y="2365014"/>
            <a:ext cx="4863900" cy="13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You can find </a:t>
            </a:r>
            <a:r>
              <a:rPr lang="en" dirty="0" smtClean="0">
                <a:solidFill>
                  <a:srgbClr val="FFFFFF"/>
                </a:solidFill>
              </a:rPr>
              <a:t>us at</a:t>
            </a:r>
            <a:r>
              <a:rPr lang="en" dirty="0">
                <a:solidFill>
                  <a:srgbClr val="FFFFFF"/>
                </a:solidFill>
              </a:rPr>
              <a:t>: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dmanjuna@stevens.com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</a:rPr>
              <a:t>svijayak@stevens.com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lang="en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</a:rPr>
              <a:t>Github: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 smtClean="0">
                <a:solidFill>
                  <a:srgbClr val="FFFFFF"/>
                </a:solidFill>
              </a:rPr>
              <a:t>https://github.com/sowmyavj/Python-Project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Credits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Special thanks to all the people who made and released these awesome resources for free: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 dirty="0"/>
              <a:t>Presentation template by </a:t>
            </a:r>
            <a:r>
              <a:rPr lang="en" u="sng" dirty="0">
                <a:solidFill>
                  <a:srgbClr val="3D85C6"/>
                </a:solidFill>
                <a:hlinkClick r:id="rId3"/>
              </a:rPr>
              <a:t>SlidesCarnival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×"/>
            </a:pPr>
            <a:r>
              <a:rPr lang="en" dirty="0"/>
              <a:t>Photographs by </a:t>
            </a:r>
            <a:r>
              <a:rPr lang="en" u="sng" dirty="0">
                <a:solidFill>
                  <a:srgbClr val="3D85C6"/>
                </a:solidFill>
                <a:hlinkClick r:id="rId4"/>
              </a:rPr>
              <a:t>Unsplash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ts val="1800"/>
              <a:buChar char="×"/>
            </a:pPr>
            <a:r>
              <a:rPr lang="en" dirty="0"/>
              <a:t>Watercolor textures by </a:t>
            </a:r>
            <a:r>
              <a:rPr lang="en" u="sng" dirty="0">
                <a:solidFill>
                  <a:srgbClr val="3D85C6"/>
                </a:solidFill>
                <a:hlinkClick r:id="rId5"/>
              </a:rPr>
              <a:t>GraphicBurguer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25</a:t>
            </a:fld>
            <a:endParaRPr lang="en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 smtClean="0">
                <a:latin typeface="Lato Hairline"/>
                <a:ea typeface="Lato Hairline"/>
                <a:cs typeface="Lato Hairline"/>
                <a:sym typeface="Lato Hairline"/>
              </a:rPr>
              <a:t>What’s this about?</a:t>
            </a:r>
            <a:endParaRPr lang="en" sz="6000" i="0" dirty="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Want big impact?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Use big image.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4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4" name="Picture 3" descr="ny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8001000" cy="4500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buNone/>
              </a:pPr>
              <a:t>5</a:t>
            </a:fld>
            <a:endParaRPr lang="en">
              <a:solidFill>
                <a:srgbClr val="999999"/>
              </a:solidFill>
            </a:endParaRPr>
          </a:p>
        </p:txBody>
      </p:sp>
      <p:pic>
        <p:nvPicPr>
          <p:cNvPr id="1030" name="Picture 6" descr="C:\Users\Dhavala\AppData\Local\Microsoft\Windows\INetCache\IE\H53DP9HR\sadness_by_theartrix-d92xkd1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3770" y="2563739"/>
            <a:ext cx="1840230" cy="2579761"/>
          </a:xfrm>
          <a:prstGeom prst="rect">
            <a:avLst/>
          </a:prstGeom>
          <a:noFill/>
        </p:spPr>
      </p:pic>
      <p:pic>
        <p:nvPicPr>
          <p:cNvPr id="13" name="Picture 12" descr="JOY_Fullbody_Ren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23402"/>
            <a:ext cx="1295400" cy="29200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09800" y="1428750"/>
            <a:ext cx="502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434343"/>
              </a:buClr>
              <a:buSzPts val="4800"/>
            </a:pPr>
            <a:r>
              <a:rPr lang="en" sz="6000" dirty="0" smtClean="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How’s NYC feeling today?</a:t>
            </a:r>
            <a:endParaRPr lang="en-US" sz="6000" dirty="0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97425"/>
            <a:ext cx="2675100" cy="263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57200" y="3823850"/>
            <a:ext cx="5511300" cy="11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B45F0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B45F06"/>
              </a:solidFill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35933" y="1817827"/>
            <a:ext cx="1112883" cy="1452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978" y="815902"/>
            <a:ext cx="3429543" cy="3277633"/>
          </a:xfrm>
          <a:prstGeom prst="rect">
            <a:avLst/>
          </a:prstGeom>
        </p:spPr>
      </p:pic>
      <p:sp>
        <p:nvSpPr>
          <p:cNvPr id="11" name="Shape 305"/>
          <p:cNvSpPr/>
          <p:nvPr/>
        </p:nvSpPr>
        <p:spPr>
          <a:xfrm>
            <a:off x="4916982" y="815902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Shape 306"/>
          <p:cNvSpPr/>
          <p:nvPr/>
        </p:nvSpPr>
        <p:spPr>
          <a:xfrm>
            <a:off x="4917057" y="3269981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Shape 307"/>
          <p:cNvSpPr/>
          <p:nvPr/>
        </p:nvSpPr>
        <p:spPr>
          <a:xfrm>
            <a:off x="4918841" y="1988408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0156" y="1808773"/>
            <a:ext cx="1101850" cy="1102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570" y="2635451"/>
            <a:ext cx="3574270" cy="23569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569" y="217715"/>
            <a:ext cx="3574270" cy="2055222"/>
          </a:xfrm>
          <a:prstGeom prst="rect">
            <a:avLst/>
          </a:prstGeom>
        </p:spPr>
      </p:pic>
      <p:sp>
        <p:nvSpPr>
          <p:cNvPr id="7" name="Shape 305"/>
          <p:cNvSpPr/>
          <p:nvPr/>
        </p:nvSpPr>
        <p:spPr>
          <a:xfrm>
            <a:off x="5154171" y="989975"/>
            <a:ext cx="1179018" cy="100308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Shape 306"/>
          <p:cNvSpPr/>
          <p:nvPr/>
        </p:nvSpPr>
        <p:spPr>
          <a:xfrm>
            <a:off x="5154246" y="3444054"/>
            <a:ext cx="1178943" cy="1003080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Shape 307"/>
          <p:cNvSpPr/>
          <p:nvPr/>
        </p:nvSpPr>
        <p:spPr>
          <a:xfrm>
            <a:off x="5156030" y="2162481"/>
            <a:ext cx="1177159" cy="1003080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518184" y="74880"/>
            <a:ext cx="4177200" cy="4992371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" sz="6000" i="0" dirty="0">
                <a:latin typeface="Lato Hairline"/>
                <a:ea typeface="Lato Hairline"/>
                <a:cs typeface="Lato Hairline"/>
                <a:sym typeface="Lato Hairline"/>
              </a:rPr>
              <a:t>Data Collection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  <p:pic>
        <p:nvPicPr>
          <p:cNvPr id="4" name="Picture 2" descr="C:\Users\Dhavala\Desktop\python ppt\typing1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43778" y="3198466"/>
            <a:ext cx="2200222" cy="1671985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xmlns="" val="12469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sp>
        <p:nvSpPr>
          <p:cNvPr id="5" name="Shape 96"/>
          <p:cNvSpPr txBox="1">
            <a:spLocks/>
          </p:cNvSpPr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898" y="92550"/>
            <a:ext cx="1669002" cy="1279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8518" y="1546909"/>
            <a:ext cx="1818957" cy="1936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3844" y="997260"/>
            <a:ext cx="1296670" cy="970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4335" y="911253"/>
            <a:ext cx="1714500" cy="1142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4335" y="2630296"/>
            <a:ext cx="2099515" cy="170535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3"/>
          <p:cNvSpPr txBox="1"/>
          <p:nvPr/>
        </p:nvSpPr>
        <p:spPr>
          <a:xfrm>
            <a:off x="3853844" y="2702769"/>
            <a:ext cx="1680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3"/>
                </a:solidFill>
                <a:latin typeface="Lato Hairline"/>
                <a:ea typeface="Lato Hairline"/>
                <a:cs typeface="Lato Hairline"/>
                <a:sym typeface="Lato Light"/>
              </a:rPr>
              <a:t>GNIP Tool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9650557">
            <a:off x="2506193" y="1811253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268832">
            <a:off x="2588758" y="2658132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27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144</Words>
  <Application>Microsoft Office PowerPoint</Application>
  <PresentationFormat>On-screen Show (16:9)</PresentationFormat>
  <Paragraphs>67</Paragraphs>
  <Slides>25</Slides>
  <Notes>20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Eglamour template</vt:lpstr>
      <vt:lpstr>Twitter Sentiment Analysis with News &amp; Weather</vt:lpstr>
      <vt:lpstr>Slide 2</vt:lpstr>
      <vt:lpstr>Slide 3</vt:lpstr>
      <vt:lpstr>Want big impact? Use big image.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You can also split your content</vt:lpstr>
      <vt:lpstr>Data Cleaning</vt:lpstr>
      <vt:lpstr>Slide 15</vt:lpstr>
      <vt:lpstr>Data Processing</vt:lpstr>
      <vt:lpstr>Python Pandas</vt:lpstr>
      <vt:lpstr>Slide 18</vt:lpstr>
      <vt:lpstr>Slide 19</vt:lpstr>
      <vt:lpstr>Slide 20</vt:lpstr>
      <vt:lpstr>Slide 21</vt:lpstr>
      <vt:lpstr>Looking Forward!</vt:lpstr>
      <vt:lpstr>Slide 23</vt:lpstr>
      <vt:lpstr>Thanks!</vt:lpstr>
      <vt:lpstr>Credits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And News Headlines Sentiment Analysis</dc:title>
  <cp:lastModifiedBy>Dhavala</cp:lastModifiedBy>
  <cp:revision>101</cp:revision>
  <dcterms:modified xsi:type="dcterms:W3CDTF">2017-12-18T16:22:39Z</dcterms:modified>
</cp:coreProperties>
</file>